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8" r:id="rId3"/>
    <p:sldId id="263" r:id="rId4"/>
    <p:sldId id="264" r:id="rId5"/>
    <p:sldId id="320" r:id="rId6"/>
    <p:sldId id="290" r:id="rId7"/>
    <p:sldId id="291" r:id="rId8"/>
    <p:sldId id="265" r:id="rId9"/>
    <p:sldId id="313" r:id="rId10"/>
    <p:sldId id="310" r:id="rId11"/>
    <p:sldId id="319" r:id="rId12"/>
    <p:sldId id="268" r:id="rId13"/>
    <p:sldId id="271" r:id="rId14"/>
    <p:sldId id="279" r:id="rId15"/>
    <p:sldId id="285" r:id="rId16"/>
    <p:sldId id="321" r:id="rId17"/>
    <p:sldId id="270" r:id="rId18"/>
    <p:sldId id="303" r:id="rId19"/>
    <p:sldId id="306" r:id="rId20"/>
    <p:sldId id="284" r:id="rId21"/>
    <p:sldId id="301" r:id="rId22"/>
    <p:sldId id="302" r:id="rId23"/>
    <p:sldId id="292" r:id="rId24"/>
    <p:sldId id="2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DE2280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6" y="-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5D-B849-4BD6-82F5-E3531A5DC3B8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49E-F9BF-4C50-B0D9-46F80083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7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5D-B849-4BD6-82F5-E3531A5DC3B8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49E-F9BF-4C50-B0D9-46F80083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7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5D-B849-4BD6-82F5-E3531A5DC3B8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49E-F9BF-4C50-B0D9-46F80083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5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ed Finding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B97-24D1-4B8C-8E63-4DBCD0B19C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05351" y="914400"/>
            <a:ext cx="11380251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header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5349" y="2179637"/>
            <a:ext cx="4776251" cy="4221163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 sz="14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 sz="1200"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sub-point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05349" y="0"/>
            <a:ext cx="9550400" cy="6096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486400" y="2179636"/>
            <a:ext cx="6299200" cy="42211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Imagery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1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5D-B849-4BD6-82F5-E3531A5DC3B8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49E-F9BF-4C50-B0D9-46F80083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5D-B849-4BD6-82F5-E3531A5DC3B8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49E-F9BF-4C50-B0D9-46F80083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9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5D-B849-4BD6-82F5-E3531A5DC3B8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49E-F9BF-4C50-B0D9-46F80083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3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5D-B849-4BD6-82F5-E3531A5DC3B8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49E-F9BF-4C50-B0D9-46F80083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6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5D-B849-4BD6-82F5-E3531A5DC3B8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49E-F9BF-4C50-B0D9-46F80083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5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5D-B849-4BD6-82F5-E3531A5DC3B8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49E-F9BF-4C50-B0D9-46F80083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5D-B849-4BD6-82F5-E3531A5DC3B8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49E-F9BF-4C50-B0D9-46F80083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7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5D-B849-4BD6-82F5-E3531A5DC3B8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49E-F9BF-4C50-B0D9-46F80083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8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5C25D-B849-4BD6-82F5-E3531A5DC3B8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E49E-F9BF-4C50-B0D9-46F80083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0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5.png"/><Relationship Id="rId7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4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6357256" y="399313"/>
            <a:ext cx="4463145" cy="4366355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Borrower </a:t>
            </a:r>
            <a:r>
              <a:rPr lang="en-US" sz="6000" dirty="0" smtClean="0"/>
              <a:t>funnel </a:t>
            </a:r>
            <a:r>
              <a:rPr lang="en-US" sz="6000" dirty="0" err="1" smtClean="0"/>
              <a:t>dropoff</a:t>
            </a:r>
            <a:r>
              <a:rPr lang="en-US" sz="6000" dirty="0" smtClean="0"/>
              <a:t> study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2000" dirty="0" smtClean="0"/>
              <a:t>Numbers, analysis, &amp; </a:t>
            </a:r>
            <a:r>
              <a:rPr lang="en-US" sz="2000" dirty="0" smtClean="0"/>
              <a:t>recommendations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i="1" dirty="0" smtClean="0"/>
              <a:t>[Edited excerpt to respect confidentiality]</a:t>
            </a:r>
            <a:endParaRPr lang="en-US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20540" y="526488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John </a:t>
            </a:r>
            <a:r>
              <a:rPr lang="en-US" dirty="0" smtClean="0">
                <a:solidFill>
                  <a:schemeClr val="bg1"/>
                </a:solidFill>
              </a:rPr>
              <a:t>Boykin, UX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rgbClr val="FFFF00"/>
                </a:solidFill>
              </a:rPr>
              <a:t>View in slideshow mode</a:t>
            </a:r>
          </a:p>
        </p:txBody>
      </p:sp>
      <p:pic>
        <p:nvPicPr>
          <p:cNvPr id="1026" name="Picture 2" descr="http://www.seykota.com/tribe/EcoNowMics/Hole_in_the_Bucket/1_HoleInTheBuc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6" y="566056"/>
            <a:ext cx="4632234" cy="579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682" y="95250"/>
            <a:ext cx="8858250" cy="477054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lvl="0" fontAlgn="base"/>
            <a:r>
              <a:rPr lang="en-US" sz="2500" b="1" dirty="0" err="1">
                <a:solidFill>
                  <a:srgbClr val="000000"/>
                </a:solidFill>
              </a:rPr>
              <a:t>Dropoff</a:t>
            </a:r>
            <a:r>
              <a:rPr lang="en-US" sz="2500" b="1" dirty="0">
                <a:solidFill>
                  <a:srgbClr val="000000"/>
                </a:solidFill>
              </a:rPr>
              <a:t> viewed as straight </a:t>
            </a:r>
            <a:r>
              <a:rPr lang="en-US" sz="2500" b="1" dirty="0" smtClean="0">
                <a:solidFill>
                  <a:srgbClr val="000000"/>
                </a:solidFill>
              </a:rPr>
              <a:t>percentages: </a:t>
            </a:r>
            <a:r>
              <a:rPr lang="en-US" sz="2500" b="1" dirty="0" smtClean="0">
                <a:solidFill>
                  <a:srgbClr val="000000"/>
                </a:solidFill>
                <a:latin typeface="Calibri"/>
              </a:rPr>
              <a:t>Offers page</a:t>
            </a:r>
            <a:endParaRPr sz="25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5844" y="1674118"/>
            <a:ext cx="7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Offers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67161" y="2310723"/>
            <a:ext cx="87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Proceed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39%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05381" y="2678459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Depart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61%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65" y="648074"/>
            <a:ext cx="3725401" cy="53989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rot="19719282">
            <a:off x="6702910" y="1785692"/>
            <a:ext cx="2719143" cy="2719143"/>
          </a:xfrm>
          <a:prstGeom prst="ellipse">
            <a:avLst/>
          </a:prstGeom>
          <a:solidFill>
            <a:schemeClr val="accent1">
              <a:lumMod val="50000"/>
              <a:alpha val="8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[specific numbers confidential]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54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682" y="95250"/>
            <a:ext cx="8858250" cy="477054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lvl="0" fontAlgn="base"/>
            <a:r>
              <a:rPr lang="en-US" sz="2500" b="1" dirty="0" err="1">
                <a:solidFill>
                  <a:srgbClr val="000000"/>
                </a:solidFill>
              </a:rPr>
              <a:t>Dropoff</a:t>
            </a:r>
            <a:r>
              <a:rPr lang="en-US" sz="2500" b="1" dirty="0">
                <a:solidFill>
                  <a:srgbClr val="000000"/>
                </a:solidFill>
              </a:rPr>
              <a:t> viewed as straight </a:t>
            </a:r>
            <a:r>
              <a:rPr lang="en-US" sz="2500" b="1" dirty="0" smtClean="0">
                <a:solidFill>
                  <a:srgbClr val="000000"/>
                </a:solidFill>
              </a:rPr>
              <a:t>percentages</a:t>
            </a:r>
            <a:endParaRPr sz="25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3285" y="1732225"/>
            <a:ext cx="87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Proceed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34%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720" y="2898614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Depart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39%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4322" y="1547032"/>
            <a:ext cx="712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Reject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22%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501" y="2209390"/>
            <a:ext cx="913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Error 5%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348" y="1095620"/>
            <a:ext cx="95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Register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78464" y="1095620"/>
            <a:ext cx="7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Offers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02282" y="1095620"/>
            <a:ext cx="1059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Personal </a:t>
            </a:r>
            <a:endParaRPr lang="en-US" b="1" dirty="0" smtClean="0"/>
          </a:p>
          <a:p>
            <a:r>
              <a:rPr lang="en-US" b="1" dirty="0" smtClean="0"/>
              <a:t>details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72813" y="426755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TIL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11434" y="4267555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Bank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39781" y="1732225"/>
            <a:ext cx="87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Proceed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39%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60368" y="1732225"/>
            <a:ext cx="87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Proceed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63%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0510" y="4600565"/>
            <a:ext cx="87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Proceed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68%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95901" y="4600565"/>
            <a:ext cx="87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Proceed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54%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8001" y="2099961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Depart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61%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8494" y="2099961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Depart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29%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21795" y="1095620"/>
            <a:ext cx="613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Error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8%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02902" y="4600565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Depart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31%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45697" y="4600565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Depart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45%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495554" y="2269238"/>
            <a:ext cx="682910" cy="34617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349924" y="2269238"/>
            <a:ext cx="682910" cy="34617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347504" y="5163379"/>
            <a:ext cx="682910" cy="34617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1412638" y="2246088"/>
            <a:ext cx="682910" cy="34617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9387069" y="5163379"/>
            <a:ext cx="682910" cy="34617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093126" y="5135656"/>
            <a:ext cx="117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 rot="20311386">
            <a:off x="4610589" y="1214022"/>
            <a:ext cx="2279610" cy="227961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[specific numbers confidential]</a:t>
            </a:r>
            <a:endParaRPr lang="en-US" i="1" dirty="0"/>
          </a:p>
        </p:txBody>
      </p:sp>
      <p:sp>
        <p:nvSpPr>
          <p:cNvPr id="36" name="Oval 35"/>
          <p:cNvSpPr/>
          <p:nvPr/>
        </p:nvSpPr>
        <p:spPr>
          <a:xfrm rot="20311386">
            <a:off x="878342" y="1214022"/>
            <a:ext cx="2279610" cy="227961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[specific numbers confidential]</a:t>
            </a:r>
            <a:endParaRPr lang="en-US" i="1" dirty="0"/>
          </a:p>
        </p:txBody>
      </p:sp>
      <p:sp>
        <p:nvSpPr>
          <p:cNvPr id="37" name="Oval 36"/>
          <p:cNvSpPr/>
          <p:nvPr/>
        </p:nvSpPr>
        <p:spPr>
          <a:xfrm rot="20311386">
            <a:off x="8604089" y="1214022"/>
            <a:ext cx="2279610" cy="227961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[specific numbers confidential]</a:t>
            </a:r>
            <a:endParaRPr lang="en-US" i="1" dirty="0"/>
          </a:p>
        </p:txBody>
      </p:sp>
      <p:sp>
        <p:nvSpPr>
          <p:cNvPr id="38" name="Oval 37"/>
          <p:cNvSpPr/>
          <p:nvPr/>
        </p:nvSpPr>
        <p:spPr>
          <a:xfrm rot="20311386">
            <a:off x="6523363" y="4311788"/>
            <a:ext cx="2279610" cy="227961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[specific numbers confidential]</a:t>
            </a:r>
            <a:endParaRPr lang="en-US" i="1" dirty="0"/>
          </a:p>
        </p:txBody>
      </p:sp>
      <p:sp>
        <p:nvSpPr>
          <p:cNvPr id="39" name="Oval 38"/>
          <p:cNvSpPr/>
          <p:nvPr/>
        </p:nvSpPr>
        <p:spPr>
          <a:xfrm rot="20311386">
            <a:off x="2707142" y="4311788"/>
            <a:ext cx="2279610" cy="227961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[specific numbers confidential]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46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200468" y="1539874"/>
            <a:ext cx="8324463" cy="379723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Observations &amp; comments</a:t>
            </a: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63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" y="1027580"/>
            <a:ext cx="11216218" cy="590931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SEEING RATE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It is in our own interest for everyone to see their rate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No one will ever apply without seeing rate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Hurdles to seeing rate just increase </a:t>
            </a:r>
            <a:r>
              <a:rPr lang="en-US" dirty="0" err="1" smtClean="0">
                <a:solidFill>
                  <a:srgbClr val="000000"/>
                </a:solidFill>
              </a:rPr>
              <a:t>dropoff</a:t>
            </a:r>
            <a:endParaRPr lang="en-US" dirty="0" smtClean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[x]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[y] </a:t>
            </a:r>
            <a:r>
              <a:rPr lang="en-US" dirty="0">
                <a:solidFill>
                  <a:srgbClr val="000000"/>
                </a:solidFill>
              </a:rPr>
              <a:t>are unwilling to give personal info in order to see rate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Requiring </a:t>
            </a:r>
            <a:r>
              <a:rPr lang="en-US" dirty="0">
                <a:solidFill>
                  <a:srgbClr val="000000"/>
                </a:solidFill>
              </a:rPr>
              <a:t>email address before showing rate probably does more harm than </a:t>
            </a:r>
            <a:r>
              <a:rPr lang="en-US" dirty="0" smtClean="0">
                <a:solidFill>
                  <a:srgbClr val="000000"/>
                </a:solidFill>
              </a:rPr>
              <a:t>good, given </a:t>
            </a:r>
            <a:r>
              <a:rPr lang="en-US" dirty="0">
                <a:solidFill>
                  <a:srgbClr val="000000"/>
                </a:solidFill>
              </a:rPr>
              <a:t>[x] % </a:t>
            </a:r>
            <a:r>
              <a:rPr lang="en-US" dirty="0" err="1">
                <a:solidFill>
                  <a:srgbClr val="000000"/>
                </a:solidFill>
              </a:rPr>
              <a:t>dropoff</a:t>
            </a:r>
            <a:r>
              <a:rPr lang="en-US" dirty="0">
                <a:solidFill>
                  <a:srgbClr val="000000"/>
                </a:solidFill>
              </a:rPr>
              <a:t> on </a:t>
            </a:r>
            <a:r>
              <a:rPr lang="en-US" dirty="0" err="1" smtClean="0">
                <a:solidFill>
                  <a:srgbClr val="000000"/>
                </a:solidFill>
              </a:rPr>
              <a:t>Reg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MISC.</a:t>
            </a:r>
            <a:endParaRPr lang="en-US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Behavior is consistent with encountering a series of unpleasant surprises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Unclear when one is actually placing app (Offers: “Get this loan” but </a:t>
            </a:r>
            <a:r>
              <a:rPr lang="en-US" dirty="0" smtClean="0">
                <a:solidFill>
                  <a:srgbClr val="000000"/>
                </a:solidFill>
              </a:rPr>
              <a:t>TIL: </a:t>
            </a:r>
            <a:r>
              <a:rPr lang="en-US" dirty="0" smtClean="0">
                <a:solidFill>
                  <a:srgbClr val="000000"/>
                </a:solidFill>
              </a:rPr>
              <a:t>“Continue”)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Timing out tends to drive people away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A lot are uncomfortable/unwilling to give bank info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The farther one goes, the more likely to keep going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" y="238686"/>
            <a:ext cx="7166162" cy="646331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lvl="0" fontAlgn="base"/>
            <a:r>
              <a:rPr lang="en-US" sz="3600" b="1" dirty="0" smtClean="0">
                <a:solidFill>
                  <a:srgbClr val="000000"/>
                </a:solidFill>
              </a:rPr>
              <a:t>Observations &amp; comments</a:t>
            </a:r>
            <a:endParaRPr sz="36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8158" y="885017"/>
            <a:ext cx="588450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Compare the 2 critical numbers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  Extra completed apps attributable to emails</a:t>
            </a:r>
          </a:p>
          <a:p>
            <a:pPr lvl="1">
              <a:lnSpc>
                <a:spcPct val="150000"/>
              </a:lnSpc>
            </a:pPr>
            <a:r>
              <a:rPr lang="en-US" u="sng" dirty="0" smtClean="0"/>
              <a:t>-  </a:t>
            </a:r>
            <a:r>
              <a:rPr lang="en-US" u="sng" dirty="0" err="1" smtClean="0"/>
              <a:t>Dropoff</a:t>
            </a:r>
            <a:r>
              <a:rPr lang="en-US" u="sng" dirty="0" smtClean="0"/>
              <a:t> attributable to requiring email &amp; password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= Payoff</a:t>
            </a:r>
          </a:p>
        </p:txBody>
      </p:sp>
    </p:spTree>
    <p:extLst>
      <p:ext uri="{BB962C8B-B14F-4D97-AF65-F5344CB8AC3E}">
        <p14:creationId xmlns:p14="http://schemas.microsoft.com/office/powerpoint/2010/main" val="31790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847620" y="914400"/>
            <a:ext cx="6544733" cy="609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Top recommendations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14" y="2185899"/>
            <a:ext cx="1997040" cy="4575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857" y="2185899"/>
            <a:ext cx="2030511" cy="2942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671" y="2185899"/>
            <a:ext cx="1997040" cy="3142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014" y="2185899"/>
            <a:ext cx="1907788" cy="28538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6105" y="2185899"/>
            <a:ext cx="1974728" cy="3697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01" y="2185899"/>
            <a:ext cx="1908210" cy="21417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14559" y="1870997"/>
            <a:ext cx="13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4873" y="1870997"/>
            <a:ext cx="13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Offers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4434" y="1870997"/>
            <a:ext cx="168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Personal 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7662" y="1870997"/>
            <a:ext cx="168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00005" y="1870997"/>
            <a:ext cx="168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760" y="238686"/>
            <a:ext cx="832946" cy="1908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026" y="238685"/>
            <a:ext cx="846907" cy="1227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253" y="238687"/>
            <a:ext cx="832946" cy="1310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9519" y="238686"/>
            <a:ext cx="795720" cy="1190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2557" y="238686"/>
            <a:ext cx="823640" cy="15423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1543" y="238686"/>
            <a:ext cx="795897" cy="8933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00051" y="1434537"/>
            <a:ext cx="6414406" cy="538609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b="1" dirty="0"/>
              <a:t>Assume they’re just shopping rates</a:t>
            </a:r>
            <a:r>
              <a:rPr lang="en-US" dirty="0"/>
              <a:t> </a:t>
            </a:r>
            <a:r>
              <a:rPr lang="en-US" dirty="0" smtClean="0"/>
              <a:t>now, will return to apply</a:t>
            </a:r>
            <a:endParaRPr lang="en-US" dirty="0"/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Eliminate hurdles to seeing rate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Offer </a:t>
            </a:r>
            <a:r>
              <a:rPr lang="en-US" dirty="0"/>
              <a:t>but do not REQUIRE login for returning users to </a:t>
            </a:r>
            <a:r>
              <a:rPr lang="en-US" dirty="0" smtClean="0"/>
              <a:t>resume </a:t>
            </a:r>
            <a:endParaRPr lang="en-US" dirty="0"/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Let them start over from scratch if they </a:t>
            </a:r>
            <a:r>
              <a:rPr lang="en-US" dirty="0" smtClean="0"/>
              <a:t>choose/must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Prominent &amp; persistent </a:t>
            </a:r>
            <a:r>
              <a:rPr lang="en-US" b="1" dirty="0">
                <a:solidFill>
                  <a:srgbClr val="000000"/>
                </a:solidFill>
              </a:rPr>
              <a:t>on each </a:t>
            </a:r>
            <a:r>
              <a:rPr lang="en-US" b="1" dirty="0" smtClean="0">
                <a:solidFill>
                  <a:srgbClr val="000000"/>
                </a:solidFill>
              </a:rPr>
              <a:t>screen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Articulate what to expect, we’re legit, info secure &amp; confidential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</a:rPr>
              <a:t>Err on the side of more info, not less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No surprises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Show the arithmetic</a:t>
            </a:r>
          </a:p>
          <a:p>
            <a:pPr marL="0" lvl="1">
              <a:spcAft>
                <a:spcPts val="1200"/>
              </a:spcAft>
            </a:pPr>
            <a:r>
              <a:rPr lang="en-US" b="1" dirty="0"/>
              <a:t>Fundamentally rethink timeout</a:t>
            </a:r>
            <a:r>
              <a:rPr lang="en-US" dirty="0"/>
              <a:t> (e.g., time limit, warning, reset clock, hide entries but continue)</a:t>
            </a:r>
          </a:p>
          <a:p>
            <a:pPr>
              <a:spcAft>
                <a:spcPts val="1200"/>
              </a:spcAft>
            </a:pPr>
            <a:r>
              <a:rPr lang="en-US" b="1" dirty="0"/>
              <a:t>A/B test changes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50" y="238686"/>
            <a:ext cx="7166162" cy="646331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lvl="0" fontAlgn="base"/>
            <a:r>
              <a:rPr lang="en-US" sz="3600" b="1" dirty="0" smtClean="0">
                <a:solidFill>
                  <a:srgbClr val="000000"/>
                </a:solidFill>
              </a:rPr>
              <a:t>Recommendations: Overall</a:t>
            </a:r>
            <a:endParaRPr sz="36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http://www.flashlightslighting.com/wp-content/uploads/2014/10/UltraFire-C8-CREE-XM-L2-T6-LED-flashlight-excellent-light-effect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87" y="2640257"/>
            <a:ext cx="5055309" cy="33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814457" y="2427514"/>
            <a:ext cx="5101739" cy="4310743"/>
            <a:chOff x="6814457" y="2427514"/>
            <a:chExt cx="5101739" cy="4310743"/>
          </a:xfrm>
        </p:grpSpPr>
        <p:sp>
          <p:nvSpPr>
            <p:cNvPr id="18" name="Rectangle 17"/>
            <p:cNvSpPr/>
            <p:nvPr/>
          </p:nvSpPr>
          <p:spPr>
            <a:xfrm>
              <a:off x="6814457" y="2427514"/>
              <a:ext cx="5101739" cy="43107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0710" y="3072997"/>
              <a:ext cx="1920406" cy="92972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69395" y="2547258"/>
              <a:ext cx="1776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Zappos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00965" y="2547258"/>
              <a:ext cx="1776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Prosper</a:t>
              </a:r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9395" y="2960132"/>
              <a:ext cx="1684166" cy="34674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760" y="238686"/>
            <a:ext cx="832946" cy="1908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026" y="238685"/>
            <a:ext cx="846907" cy="1227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253" y="238687"/>
            <a:ext cx="832946" cy="1310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9519" y="238686"/>
            <a:ext cx="795720" cy="1190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2557" y="238686"/>
            <a:ext cx="823640" cy="15423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1543" y="238686"/>
            <a:ext cx="795897" cy="8933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00051" y="1434537"/>
            <a:ext cx="6414406" cy="5386090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b="1" dirty="0"/>
              <a:t>Assume they’re just shopping rates</a:t>
            </a:r>
            <a:r>
              <a:rPr lang="en-US" dirty="0"/>
              <a:t> </a:t>
            </a:r>
            <a:r>
              <a:rPr lang="en-US" dirty="0" smtClean="0"/>
              <a:t>now, will return to apply</a:t>
            </a:r>
            <a:endParaRPr lang="en-US" dirty="0"/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Eliminate hurdles to seeing rate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Offer </a:t>
            </a:r>
            <a:r>
              <a:rPr lang="en-US" dirty="0"/>
              <a:t>but do not REQUIRE login for returning users to </a:t>
            </a:r>
            <a:r>
              <a:rPr lang="en-US" dirty="0" smtClean="0"/>
              <a:t>resume </a:t>
            </a:r>
            <a:endParaRPr lang="en-US" dirty="0"/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Let them start over from scratch if they </a:t>
            </a:r>
            <a:r>
              <a:rPr lang="en-US" dirty="0" smtClean="0"/>
              <a:t>choose/must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Prominent &amp; persistent </a:t>
            </a:r>
            <a:r>
              <a:rPr lang="en-US" b="1" dirty="0">
                <a:solidFill>
                  <a:srgbClr val="000000"/>
                </a:solidFill>
              </a:rPr>
              <a:t>on each </a:t>
            </a:r>
            <a:r>
              <a:rPr lang="en-US" b="1" dirty="0" smtClean="0">
                <a:solidFill>
                  <a:srgbClr val="000000"/>
                </a:solidFill>
              </a:rPr>
              <a:t>screen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Articulate what to expect, we’re legit, info secure &amp; confidential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</a:rPr>
              <a:t>Err on the side of more info, not less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No surprises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Show the arithmetic</a:t>
            </a:r>
          </a:p>
          <a:p>
            <a:pPr marL="0" lvl="1">
              <a:spcAft>
                <a:spcPts val="1200"/>
              </a:spcAft>
            </a:pPr>
            <a:r>
              <a:rPr lang="en-US" b="1" dirty="0"/>
              <a:t>Fundamentally rethink timeout</a:t>
            </a:r>
            <a:r>
              <a:rPr lang="en-US" dirty="0"/>
              <a:t> (e.g., time limit, warning, reset clock, hide entries but continue)</a:t>
            </a:r>
          </a:p>
          <a:p>
            <a:pPr>
              <a:spcAft>
                <a:spcPts val="1200"/>
              </a:spcAft>
            </a:pPr>
            <a:r>
              <a:rPr lang="en-US" b="1" dirty="0"/>
              <a:t>A/B test changes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50" y="238686"/>
            <a:ext cx="7166162" cy="646331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lvl="0" fontAlgn="base"/>
            <a:r>
              <a:rPr lang="en-US" sz="3600" b="1" dirty="0" smtClean="0">
                <a:solidFill>
                  <a:srgbClr val="000000"/>
                </a:solidFill>
              </a:rPr>
              <a:t>Recommendations: Overall</a:t>
            </a:r>
            <a:endParaRPr sz="36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05356" y="4582885"/>
            <a:ext cx="1996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We give less security assurance to people committing to long-term financial relationship than Zappos gives to people buying shoes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3135" y="1027580"/>
            <a:ext cx="6792685" cy="369332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Offer option </a:t>
            </a:r>
            <a:r>
              <a:rPr lang="en-US" b="1" dirty="0"/>
              <a:t>of an anonymous rough </a:t>
            </a:r>
            <a:r>
              <a:rPr lang="en-US" b="1" dirty="0" smtClean="0"/>
              <a:t>estimate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0050" y="238686"/>
            <a:ext cx="7166162" cy="646331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lvl="0" fontAlgn="base"/>
            <a:r>
              <a:rPr lang="en-US" sz="3600" b="1" dirty="0" smtClean="0">
                <a:solidFill>
                  <a:srgbClr val="000000"/>
                </a:solidFill>
              </a:rPr>
              <a:t>Recommendations: Check your rate</a:t>
            </a:r>
            <a:endParaRPr sz="36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1353190"/>
            <a:ext cx="3724081" cy="41798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5771" y="1727892"/>
            <a:ext cx="2855168" cy="494522"/>
          </a:xfrm>
          <a:prstGeom prst="rect">
            <a:avLst/>
          </a:prstGeom>
          <a:solidFill>
            <a:srgbClr val="DE2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 rough estimate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42783" y="1727892"/>
            <a:ext cx="2855168" cy="494522"/>
          </a:xfrm>
          <a:prstGeom prst="rect">
            <a:avLst/>
          </a:prstGeom>
          <a:solidFill>
            <a:srgbClr val="DE2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 custom exact rate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0003972" y="2356153"/>
            <a:ext cx="228600" cy="40709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58335" y="2763247"/>
            <a:ext cx="3194179" cy="369332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Form like current Register page</a:t>
            </a:r>
          </a:p>
        </p:txBody>
      </p:sp>
    </p:spTree>
    <p:extLst>
      <p:ext uri="{BB962C8B-B14F-4D97-AF65-F5344CB8AC3E}">
        <p14:creationId xmlns:p14="http://schemas.microsoft.com/office/powerpoint/2010/main" val="30056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3135" y="1027580"/>
            <a:ext cx="6792685" cy="369332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Offer option </a:t>
            </a:r>
            <a:r>
              <a:rPr lang="en-US" b="1" dirty="0"/>
              <a:t>of an anonymous rough </a:t>
            </a:r>
            <a:r>
              <a:rPr lang="en-US" b="1" dirty="0" smtClean="0"/>
              <a:t>estimate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0050" y="238686"/>
            <a:ext cx="7166162" cy="646331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lvl="0" fontAlgn="base"/>
            <a:r>
              <a:rPr lang="en-US" sz="3600" b="1" dirty="0" smtClean="0">
                <a:solidFill>
                  <a:srgbClr val="000000"/>
                </a:solidFill>
              </a:rPr>
              <a:t>Recommendations: Check your rate</a:t>
            </a:r>
            <a:endParaRPr sz="36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5771" y="1727892"/>
            <a:ext cx="2855168" cy="494522"/>
          </a:xfrm>
          <a:prstGeom prst="rect">
            <a:avLst/>
          </a:prstGeom>
          <a:solidFill>
            <a:srgbClr val="DE2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 rough estimate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42783" y="1727892"/>
            <a:ext cx="2855168" cy="494522"/>
          </a:xfrm>
          <a:prstGeom prst="rect">
            <a:avLst/>
          </a:prstGeom>
          <a:solidFill>
            <a:srgbClr val="DE2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 custom exact 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535" y="2763247"/>
            <a:ext cx="3030895" cy="1938992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~4 anonymous fields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ID similar recent borrowers (no Experian)</a:t>
            </a:r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10" name="Down Arrow 9"/>
          <p:cNvSpPr/>
          <p:nvPr/>
        </p:nvSpPr>
        <p:spPr>
          <a:xfrm>
            <a:off x="6557935" y="2356153"/>
            <a:ext cx="228600" cy="40709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0003972" y="2356153"/>
            <a:ext cx="228600" cy="40709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58335" y="2763247"/>
            <a:ext cx="3194179" cy="369332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Form like current Register page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180629" y="2763247"/>
            <a:ext cx="32321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</a:t>
            </a:r>
          </a:p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</a:t>
            </a:r>
          </a:p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</a:t>
            </a:r>
          </a:p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</a:t>
            </a:r>
          </a:p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</a:t>
            </a:r>
          </a:p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</a:t>
            </a:r>
          </a:p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</a:t>
            </a:r>
          </a:p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</a:t>
            </a:r>
          </a:p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</a:t>
            </a:r>
          </a:p>
          <a:p>
            <a:endParaRPr lang="en-US" altLang="en-US" sz="2400" b="1" dirty="0">
              <a:solidFill>
                <a:schemeClr val="tx1">
                  <a:lumMod val="50000"/>
                  <a:lumOff val="50000"/>
                </a:schemeClr>
              </a:solidFill>
              <a:sym typeface="Webdings" pitchFamily="18" charset="2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412929" y="2604502"/>
            <a:ext cx="1016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9600" b="1" dirty="0">
                <a:solidFill>
                  <a:srgbClr val="FF0000"/>
                </a:solidFill>
                <a:sym typeface="Webdings" pitchFamily="18" charset="2"/>
              </a:rPr>
              <a:t></a:t>
            </a:r>
            <a:endParaRPr lang="en-US" altLang="en-US" sz="9600" b="1" dirty="0">
              <a:sym typeface="Webdings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8899" y="618780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People we gave custom </a:t>
            </a:r>
          </a:p>
          <a:p>
            <a:pPr algn="ctr"/>
            <a:r>
              <a:rPr lang="en-US" dirty="0"/>
              <a:t>rates to in past week</a:t>
            </a:r>
          </a:p>
        </p:txBody>
      </p:sp>
    </p:spTree>
    <p:extLst>
      <p:ext uri="{BB962C8B-B14F-4D97-AF65-F5344CB8AC3E}">
        <p14:creationId xmlns:p14="http://schemas.microsoft.com/office/powerpoint/2010/main" val="22286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3135" y="1027580"/>
            <a:ext cx="6792685" cy="369332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Offer option </a:t>
            </a:r>
            <a:r>
              <a:rPr lang="en-US" b="1" dirty="0"/>
              <a:t>of an anonymous rough </a:t>
            </a:r>
            <a:r>
              <a:rPr lang="en-US" b="1" dirty="0" smtClean="0"/>
              <a:t>estimate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0050" y="238686"/>
            <a:ext cx="7166162" cy="646331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lvl="0" fontAlgn="base"/>
            <a:r>
              <a:rPr lang="en-US" sz="3600" b="1" dirty="0" smtClean="0">
                <a:solidFill>
                  <a:srgbClr val="000000"/>
                </a:solidFill>
              </a:rPr>
              <a:t>Recommendations: Check your rate</a:t>
            </a:r>
            <a:endParaRPr sz="36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5771" y="1727892"/>
            <a:ext cx="2855168" cy="494522"/>
          </a:xfrm>
          <a:prstGeom prst="rect">
            <a:avLst/>
          </a:prstGeom>
          <a:solidFill>
            <a:srgbClr val="DE2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 rough estimate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42783" y="1727892"/>
            <a:ext cx="2855168" cy="494522"/>
          </a:xfrm>
          <a:prstGeom prst="rect">
            <a:avLst/>
          </a:prstGeom>
          <a:solidFill>
            <a:srgbClr val="DE2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 custom exact 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535" y="2763247"/>
            <a:ext cx="3030895" cy="3785652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~4 anonymous fields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ID similar recent borrowers (no </a:t>
            </a:r>
            <a:r>
              <a:rPr lang="en-US" dirty="0" smtClean="0"/>
              <a:t>credit bureau check)</a:t>
            </a: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“In the past week, borrowers similar to you got rates of 7.8 to 9.3%”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CTA: “Get custom exact rate”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0003972" y="2356153"/>
            <a:ext cx="228600" cy="40709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58335" y="2763247"/>
            <a:ext cx="3194179" cy="369332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Form like current Register page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180629" y="2763247"/>
            <a:ext cx="32321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</a:t>
            </a:r>
            <a:r>
              <a:rPr lang="en-US" altLang="en-US" sz="2400" b="1" dirty="0">
                <a:solidFill>
                  <a:srgbClr val="FF0000"/>
                </a:solidFill>
                <a:sym typeface="Webdings" pitchFamily="18" charset="2"/>
              </a:rPr>
              <a:t></a:t>
            </a:r>
          </a:p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</a:t>
            </a:r>
            <a:r>
              <a:rPr lang="en-US" altLang="en-US" sz="2400" b="1" dirty="0">
                <a:solidFill>
                  <a:srgbClr val="FF0000"/>
                </a:solidFill>
                <a:sym typeface="Webdings" pitchFamily="18" charset="2"/>
              </a:rPr>
              <a:t>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</a:t>
            </a:r>
          </a:p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</a:t>
            </a:r>
            <a:r>
              <a:rPr lang="en-US" altLang="en-US" sz="2400" b="1" dirty="0">
                <a:solidFill>
                  <a:srgbClr val="FF0000"/>
                </a:solidFill>
                <a:sym typeface="Webdings" pitchFamily="18" charset="2"/>
              </a:rPr>
              <a:t>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</a:t>
            </a:r>
          </a:p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</a:t>
            </a:r>
          </a:p>
          <a:p>
            <a:r>
              <a:rPr lang="en-US" altLang="en-US" sz="2400" b="1" dirty="0">
                <a:solidFill>
                  <a:srgbClr val="FF0000"/>
                </a:solidFill>
                <a:sym typeface="Webdings" pitchFamily="18" charset="2"/>
              </a:rPr>
              <a:t>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</a:t>
            </a:r>
          </a:p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</a:t>
            </a:r>
            <a:r>
              <a:rPr lang="en-US" altLang="en-US" sz="2400" b="1" dirty="0">
                <a:solidFill>
                  <a:srgbClr val="FF0000"/>
                </a:solidFill>
                <a:sym typeface="Webdings" pitchFamily="18" charset="2"/>
              </a:rPr>
              <a:t>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</a:t>
            </a:r>
          </a:p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</a:t>
            </a:r>
            <a:r>
              <a:rPr lang="en-US" altLang="en-US" sz="2400" b="1" dirty="0">
                <a:solidFill>
                  <a:srgbClr val="FF0000"/>
                </a:solidFill>
                <a:sym typeface="Webdings" pitchFamily="18" charset="2"/>
              </a:rPr>
              <a:t>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</a:t>
            </a:r>
          </a:p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</a:t>
            </a:r>
          </a:p>
          <a:p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</a:t>
            </a:r>
            <a:r>
              <a:rPr lang="en-US" altLang="en-US" sz="2400" b="1" dirty="0">
                <a:solidFill>
                  <a:srgbClr val="FF0000"/>
                </a:solidFill>
                <a:sym typeface="Webdings" pitchFamily="18" charset="2"/>
              </a:rPr>
              <a:t>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ebdings" pitchFamily="18" charset="2"/>
              </a:rPr>
              <a:t></a:t>
            </a:r>
          </a:p>
          <a:p>
            <a:endParaRPr lang="en-US" altLang="en-US" sz="2400" b="1" dirty="0">
              <a:solidFill>
                <a:schemeClr val="tx1">
                  <a:lumMod val="50000"/>
                  <a:lumOff val="50000"/>
                </a:schemeClr>
              </a:solidFill>
              <a:sym typeface="Webdings" pitchFamily="18" charset="2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412929" y="2604502"/>
            <a:ext cx="1016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9600" b="1" dirty="0">
                <a:solidFill>
                  <a:srgbClr val="FF0000"/>
                </a:solidFill>
                <a:sym typeface="Webdings" pitchFamily="18" charset="2"/>
              </a:rPr>
              <a:t></a:t>
            </a:r>
            <a:endParaRPr lang="en-US" altLang="en-US" sz="9600" b="1" dirty="0">
              <a:sym typeface="Webdings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8899" y="618780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People we gave custom </a:t>
            </a:r>
          </a:p>
          <a:p>
            <a:pPr algn="ctr"/>
            <a:r>
              <a:rPr lang="en-US" dirty="0"/>
              <a:t>rates to in past week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6557935" y="2356153"/>
            <a:ext cx="228600" cy="40709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15608" y="3132579"/>
            <a:ext cx="233265" cy="422384"/>
          </a:xfrm>
          <a:prstGeom prst="rect">
            <a:avLst/>
          </a:prstGeom>
          <a:noFill/>
          <a:ln>
            <a:solidFill>
              <a:srgbClr val="DE2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09118" y="4261583"/>
            <a:ext cx="233265" cy="422384"/>
          </a:xfrm>
          <a:prstGeom prst="rect">
            <a:avLst/>
          </a:prstGeom>
          <a:noFill/>
          <a:ln>
            <a:solidFill>
              <a:srgbClr val="DE2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22098" y="4625476"/>
            <a:ext cx="233265" cy="422384"/>
          </a:xfrm>
          <a:prstGeom prst="rect">
            <a:avLst/>
          </a:prstGeom>
          <a:noFill/>
          <a:ln>
            <a:solidFill>
              <a:srgbClr val="DE2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32849" y="5717158"/>
            <a:ext cx="233265" cy="422384"/>
          </a:xfrm>
          <a:prstGeom prst="rect">
            <a:avLst/>
          </a:prstGeom>
          <a:noFill/>
          <a:ln>
            <a:solidFill>
              <a:srgbClr val="DE2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45828" y="4980040"/>
            <a:ext cx="233265" cy="422384"/>
          </a:xfrm>
          <a:prstGeom prst="rect">
            <a:avLst/>
          </a:prstGeom>
          <a:noFill/>
          <a:ln>
            <a:solidFill>
              <a:srgbClr val="DE2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30007" y="3524464"/>
            <a:ext cx="233265" cy="422384"/>
          </a:xfrm>
          <a:prstGeom prst="rect">
            <a:avLst/>
          </a:prstGeom>
          <a:noFill/>
          <a:ln>
            <a:solidFill>
              <a:srgbClr val="DE2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52318" y="2796676"/>
            <a:ext cx="233265" cy="422384"/>
          </a:xfrm>
          <a:prstGeom prst="rect">
            <a:avLst/>
          </a:prstGeom>
          <a:noFill/>
          <a:ln>
            <a:solidFill>
              <a:srgbClr val="DE2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1400" y="914400"/>
            <a:ext cx="5029200" cy="609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Steps in the funnel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14" y="2185899"/>
            <a:ext cx="1997040" cy="4575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857" y="2185899"/>
            <a:ext cx="2030511" cy="2942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671" y="2185899"/>
            <a:ext cx="1997040" cy="3142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014" y="2185899"/>
            <a:ext cx="1907788" cy="28538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6105" y="2185899"/>
            <a:ext cx="1974728" cy="3697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01" y="2185899"/>
            <a:ext cx="1908210" cy="2141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4559" y="1870997"/>
            <a:ext cx="13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4873" y="1870997"/>
            <a:ext cx="13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Offers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4434" y="1870997"/>
            <a:ext cx="168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Personal 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27662" y="1870997"/>
            <a:ext cx="168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0005" y="1870997"/>
            <a:ext cx="168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50" y="238686"/>
            <a:ext cx="8010172" cy="646331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lvl="0" fontAlgn="base"/>
            <a:r>
              <a:rPr lang="en-US" sz="3600" b="1" dirty="0" smtClean="0">
                <a:solidFill>
                  <a:srgbClr val="000000"/>
                </a:solidFill>
              </a:rPr>
              <a:t>Recommendations: TIL</a:t>
            </a:r>
            <a:r>
              <a:rPr lang="en-US" sz="2400" dirty="0" smtClean="0">
                <a:solidFill>
                  <a:srgbClr val="000000"/>
                </a:solidFill>
              </a:rPr>
              <a:t> ([xx]% </a:t>
            </a:r>
            <a:r>
              <a:rPr lang="en-US" sz="2400" dirty="0" err="1" smtClean="0">
                <a:solidFill>
                  <a:srgbClr val="000000"/>
                </a:solidFill>
              </a:rPr>
              <a:t>dropoff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sz="2400" i="0" u="none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3135" y="1738780"/>
            <a:ext cx="4060198" cy="2308324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>
                <a:solidFill>
                  <a:srgbClr val="000000"/>
                </a:solidFill>
              </a:rPr>
              <a:t>Overhaul to eliminate surprises, inconsistencies, &amp; insider terminology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18" y="1094217"/>
            <a:ext cx="3541182" cy="52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793704" y="3391150"/>
            <a:ext cx="6861150" cy="3372383"/>
            <a:chOff x="277630" y="602795"/>
            <a:chExt cx="6861150" cy="33723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630" y="602795"/>
              <a:ext cx="6861150" cy="33723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00050" y="1072444"/>
              <a:ext cx="6738730" cy="733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4215986" y="5102577"/>
            <a:ext cx="2020711" cy="237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5365" y="6050844"/>
            <a:ext cx="1478844" cy="2483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0050" y="238686"/>
            <a:ext cx="7166162" cy="646331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lvl="0" fontAlgn="base"/>
            <a:r>
              <a:rPr lang="en-US" sz="3600" b="1" dirty="0" smtClean="0">
                <a:solidFill>
                  <a:srgbClr val="000000"/>
                </a:solidFill>
              </a:rPr>
              <a:t>Recommendations: TIL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([xx]% </a:t>
            </a:r>
            <a:r>
              <a:rPr lang="en-US" sz="2400" dirty="0" err="1">
                <a:solidFill>
                  <a:srgbClr val="000000"/>
                </a:solidFill>
              </a:rPr>
              <a:t>dropoff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sz="36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90" y="4870559"/>
            <a:ext cx="2286198" cy="701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387" y="1440851"/>
            <a:ext cx="1950889" cy="4038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645" y="1484537"/>
            <a:ext cx="1745131" cy="82303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05865" y="1484537"/>
            <a:ext cx="733871" cy="4279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560" y="2743153"/>
            <a:ext cx="2979678" cy="76206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69367" y="3158959"/>
            <a:ext cx="733871" cy="346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9885" y="2535594"/>
            <a:ext cx="1493649" cy="17603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012838" y="4062070"/>
            <a:ext cx="733871" cy="294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3560" y="885017"/>
            <a:ext cx="319417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What we told you prior to TIL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910" y="885017"/>
            <a:ext cx="371430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What we surprise you with at TIL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4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8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50" y="238686"/>
            <a:ext cx="7166162" cy="646331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lvl="0" fontAlgn="base"/>
            <a:r>
              <a:rPr lang="en-US" sz="3600" b="1" dirty="0" smtClean="0">
                <a:solidFill>
                  <a:srgbClr val="000000"/>
                </a:solidFill>
              </a:rPr>
              <a:t>Recommendations: TIL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([xx]% </a:t>
            </a:r>
            <a:r>
              <a:rPr lang="en-US" sz="2400" dirty="0" err="1">
                <a:solidFill>
                  <a:srgbClr val="000000"/>
                </a:solidFill>
              </a:rPr>
              <a:t>dropoff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sz="36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61" y="3998702"/>
            <a:ext cx="7003387" cy="24157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568" y="1865387"/>
            <a:ext cx="5060118" cy="8611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20" y="1595828"/>
            <a:ext cx="2370025" cy="104403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70377" y="2431207"/>
            <a:ext cx="1788967" cy="231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42642" y="2171562"/>
            <a:ext cx="2167561" cy="554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3560" y="885017"/>
            <a:ext cx="319417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What we told you prior to TIL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10" y="885017"/>
            <a:ext cx="371430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What we surprise you with at TIL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560" y="3409950"/>
            <a:ext cx="75088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Insider content assumes borrower understands details of how Prosper works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0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1914878" y="176388"/>
            <a:ext cx="8362244" cy="1054101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Top takeaways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3181713" y="1458921"/>
            <a:ext cx="6635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Dropoff</a:t>
            </a:r>
            <a:r>
              <a:rPr lang="en-US" sz="2000" dirty="0" smtClean="0">
                <a:solidFill>
                  <a:schemeClr val="bg1"/>
                </a:solidFill>
              </a:rPr>
              <a:t> is heavy at every step in funnel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Lots we can do to reduce preventable </a:t>
            </a:r>
            <a:r>
              <a:rPr lang="en-US" sz="2000" dirty="0" err="1" smtClean="0">
                <a:solidFill>
                  <a:schemeClr val="bg1"/>
                </a:solidFill>
              </a:rPr>
              <a:t>dropoff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Adapt our approach to where they are in their own process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Assume they’re just shopping rates now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Make it easy to come back &amp; resume or start over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Offer option of anonymous rough estimate rate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Err on side of more info, not less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Spotlight what to expect, security, confidentiality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No surprises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1914878" y="1858433"/>
            <a:ext cx="8362244" cy="2985941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Appendix: 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4800" dirty="0" smtClean="0"/>
              <a:t>Detailed </a:t>
            </a:r>
            <a:r>
              <a:rPr lang="en-US" sz="4800" dirty="0" smtClean="0"/>
              <a:t>recommendations</a:t>
            </a:r>
          </a:p>
          <a:p>
            <a:pPr algn="ctr"/>
            <a:endParaRPr lang="en-US" sz="4800" dirty="0"/>
          </a:p>
          <a:p>
            <a:pPr algn="ctr"/>
            <a:endParaRPr lang="en-US" sz="4800" dirty="0" smtClean="0"/>
          </a:p>
          <a:p>
            <a:pPr algn="ctr"/>
            <a:r>
              <a:rPr lang="en-US" sz="2400" i="1" dirty="0" smtClean="0"/>
              <a:t>[omitted: confidential]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631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14" name="Text Placeholder 7"/>
          <p:cNvSpPr txBox="1">
            <a:spLocks/>
          </p:cNvSpPr>
          <p:nvPr/>
        </p:nvSpPr>
        <p:spPr bwMode="gray">
          <a:xfrm>
            <a:off x="1980412" y="152400"/>
            <a:ext cx="7162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Project Overview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0412" y="878840"/>
            <a:ext cx="838278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OBJECTIVE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Understand </a:t>
            </a:r>
            <a:r>
              <a:rPr lang="en-US" dirty="0" err="1" smtClean="0"/>
              <a:t>dropoff</a:t>
            </a:r>
            <a:r>
              <a:rPr lang="en-US" dirty="0" smtClean="0"/>
              <a:t> and other behavior along each step of borrower funnel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Figure out ways to plug holes in that bucket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dirty="0"/>
              <a:t>METHOD</a:t>
            </a:r>
          </a:p>
          <a:p>
            <a:pPr>
              <a:spcAft>
                <a:spcPts val="600"/>
              </a:spcAft>
            </a:pPr>
            <a:r>
              <a:rPr lang="en-US" dirty="0"/>
              <a:t>Omniture data for Jan 1 to Feb </a:t>
            </a:r>
            <a:r>
              <a:rPr lang="en-US" dirty="0" smtClean="0"/>
              <a:t>20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[x]</a:t>
            </a:r>
            <a:r>
              <a:rPr lang="en-US" dirty="0" smtClean="0"/>
              <a:t> </a:t>
            </a:r>
            <a:r>
              <a:rPr lang="en-US" dirty="0"/>
              <a:t>arrivals on Register page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dirty="0" smtClean="0"/>
              <a:t>CAVEATS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Some </a:t>
            </a:r>
            <a:r>
              <a:rPr lang="en-US" dirty="0" err="1">
                <a:solidFill>
                  <a:srgbClr val="000000"/>
                </a:solidFill>
              </a:rPr>
              <a:t>dropoff</a:t>
            </a:r>
            <a:r>
              <a:rPr lang="en-US" dirty="0">
                <a:solidFill>
                  <a:srgbClr val="000000"/>
                </a:solidFill>
              </a:rPr>
              <a:t> inevitable (not serious, rate too high, we reject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Treat numbers as indicative, not definitive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Short history of data collection: work in </a:t>
            </a:r>
            <a:r>
              <a:rPr lang="en-US" dirty="0" smtClean="0">
                <a:solidFill>
                  <a:srgbClr val="000000"/>
                </a:solidFill>
              </a:rPr>
              <a:t>progress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Omniture &amp; data warehouse measure different things, so numbers don’t match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Totals for pages, not unique visitors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Time factor (return later vs. gone forever)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866192" y="373223"/>
            <a:ext cx="10487608" cy="938504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/>
              <a:t>Prior </a:t>
            </a:r>
            <a:r>
              <a:rPr lang="en-US" sz="4800" dirty="0" smtClean="0"/>
              <a:t>prospect research </a:t>
            </a:r>
            <a:r>
              <a:rPr lang="en-US" sz="4800" dirty="0"/>
              <a:t>in a </a:t>
            </a:r>
            <a:r>
              <a:rPr lang="en-US" sz="4800" dirty="0" smtClean="0"/>
              <a:t>nutshell</a:t>
            </a:r>
          </a:p>
          <a:p>
            <a:pPr algn="ctr">
              <a:spcAft>
                <a:spcPts val="600"/>
              </a:spcAft>
            </a:pPr>
            <a:r>
              <a:rPr lang="en-US" sz="3600" dirty="0" smtClean="0"/>
              <a:t>They  have lots of questions. Lots.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0050" y="1736705"/>
            <a:ext cx="5599534" cy="4616648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Who the %@$#^ is Prosper?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you legit?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should I trust you?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does Prosper work?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is this different from a bank loan?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 trusted third parties think of Prosper?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Are you a shell just generating leads for someone else?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are you going to do with my info?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 I going to get spammed?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you sell my info to someone else?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my info safe from hackers?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info are you going to need from me?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this going to mean a hard hit on my credit score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6956" y="1736705"/>
            <a:ext cx="5450244" cy="4970591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 you offer better rates than other places?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long is this going to take?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When will I get the money?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will I get the money?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if I don't want to let you into my bank account?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can I avoid putting my SSN online?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Who the #$%@ is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WebBank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Prosper just a salesman for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WebBank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Who's going to help me if I have a problem?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did you arrive at the numbers you're showing me?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Can I set my own payment schedule?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if I need to be a little late sometimes?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if I want to pay my loan off early?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866192" y="373223"/>
            <a:ext cx="10487608" cy="93850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UPSHOT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378792" y="1892528"/>
            <a:ext cx="9462408" cy="3631763"/>
          </a:xfrm>
          <a:prstGeom prst="rect">
            <a:avLst/>
          </a:prstGeom>
          <a:noFill/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We must answer their questions before they will answer </a:t>
            </a:r>
            <a:r>
              <a:rPr lang="en-US" sz="6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ours </a:t>
            </a:r>
          </a:p>
          <a:p>
            <a:pPr algn="ctr">
              <a:spcAft>
                <a:spcPts val="1200"/>
              </a:spcAft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fill out application form)</a:t>
            </a: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1027580"/>
            <a:ext cx="7166162" cy="5970865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</a:rPr>
              <a:t>Trust is a very big issue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Only just heard of us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Loans field infected with scammers &amp; sharks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Loan app is gold mine for ID thieves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Need constant assurance they are in good hands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 surprises, inconsistencies, whiffs of deception</a:t>
            </a:r>
          </a:p>
          <a:p>
            <a:pPr>
              <a:spcAft>
                <a:spcPts val="1200"/>
              </a:spcAft>
            </a:pPr>
            <a:endParaRPr lang="en-US" b="1" dirty="0" smtClean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Prospective </a:t>
            </a:r>
            <a:r>
              <a:rPr lang="en-US" b="1" dirty="0">
                <a:solidFill>
                  <a:srgbClr val="000000"/>
                </a:solidFill>
              </a:rPr>
              <a:t>borrowers take this </a:t>
            </a:r>
            <a:r>
              <a:rPr lang="en-US" b="1" dirty="0" smtClean="0">
                <a:solidFill>
                  <a:srgbClr val="000000"/>
                </a:solidFill>
              </a:rPr>
              <a:t>seriously &amp; expect </a:t>
            </a:r>
            <a:r>
              <a:rPr lang="en-US" b="1" dirty="0">
                <a:solidFill>
                  <a:srgbClr val="000000"/>
                </a:solidFill>
              </a:rPr>
              <a:t>us </a:t>
            </a:r>
            <a:r>
              <a:rPr lang="en-US" b="1" dirty="0" smtClean="0">
                <a:solidFill>
                  <a:srgbClr val="000000"/>
                </a:solidFill>
              </a:rPr>
              <a:t>to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Applying for loan is </a:t>
            </a:r>
            <a:r>
              <a:rPr lang="en-US" dirty="0" smtClean="0">
                <a:solidFill>
                  <a:srgbClr val="000000"/>
                </a:solidFill>
              </a:rPr>
              <a:t>major commitment, </a:t>
            </a:r>
            <a:r>
              <a:rPr lang="en-US" dirty="0">
                <a:solidFill>
                  <a:srgbClr val="000000"/>
                </a:solidFill>
              </a:rPr>
              <a:t>don’t enter lightly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Take </a:t>
            </a:r>
            <a:r>
              <a:rPr lang="en-US" dirty="0">
                <a:solidFill>
                  <a:srgbClr val="000000"/>
                </a:solidFill>
              </a:rPr>
              <a:t>their </a:t>
            </a:r>
            <a:r>
              <a:rPr lang="en-US" dirty="0" smtClean="0">
                <a:solidFill>
                  <a:srgbClr val="000000"/>
                </a:solidFill>
              </a:rPr>
              <a:t>time, resent feeling hurried or sold to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Inappropriate ease/simplicity/speed raises suspi</a:t>
            </a:r>
            <a:r>
              <a:rPr lang="en-US" dirty="0"/>
              <a:t>cions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Demand more info, </a:t>
            </a:r>
            <a:r>
              <a:rPr lang="en-US" dirty="0">
                <a:solidFill>
                  <a:srgbClr val="000000"/>
                </a:solidFill>
              </a:rPr>
              <a:t>not </a:t>
            </a:r>
            <a:r>
              <a:rPr lang="en-US" dirty="0" smtClean="0">
                <a:solidFill>
                  <a:srgbClr val="000000"/>
                </a:solidFill>
              </a:rPr>
              <a:t>less 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Read carefully &amp; double-check </a:t>
            </a:r>
            <a:r>
              <a:rPr lang="en-US" dirty="0">
                <a:solidFill>
                  <a:srgbClr val="000000"/>
                </a:solidFill>
              </a:rPr>
              <a:t>our math</a:t>
            </a:r>
          </a:p>
          <a:p>
            <a:pPr>
              <a:spcAft>
                <a:spcPts val="1200"/>
              </a:spcAft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" y="238686"/>
            <a:ext cx="7166162" cy="646331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lvl="0" fontAlgn="base"/>
            <a:r>
              <a:rPr lang="en-US" sz="3600" b="1" dirty="0" smtClean="0">
                <a:solidFill>
                  <a:srgbClr val="000000"/>
                </a:solidFill>
              </a:rPr>
              <a:t>Prior research findings</a:t>
            </a:r>
            <a:endParaRPr sz="36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752" y="1027580"/>
            <a:ext cx="5166808" cy="2438611"/>
          </a:xfrm>
          <a:prstGeom prst="rect">
            <a:avLst/>
          </a:prstGeom>
        </p:spPr>
      </p:pic>
      <p:pic>
        <p:nvPicPr>
          <p:cNvPr id="2056" name="Picture 8" descr="http://www.blog.mdna.com/Portals/52776/images/shark-resized-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52" y="3456517"/>
            <a:ext cx="5166808" cy="34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ist security worry, would email or pho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28810" y="885017"/>
            <a:ext cx="700831" cy="3920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list security concern SS card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28810" y="1419630"/>
            <a:ext cx="699454" cy="3912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12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581400" y="2095500"/>
            <a:ext cx="5029200" cy="16383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Basic picture </a:t>
            </a:r>
          </a:p>
          <a:p>
            <a:pPr algn="ctr"/>
            <a:r>
              <a:rPr lang="en-US" sz="4800" dirty="0"/>
              <a:t>that emerged</a:t>
            </a:r>
          </a:p>
        </p:txBody>
      </p:sp>
    </p:spTree>
    <p:extLst>
      <p:ext uri="{BB962C8B-B14F-4D97-AF65-F5344CB8AC3E}">
        <p14:creationId xmlns:p14="http://schemas.microsoft.com/office/powerpoint/2010/main" val="6048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736x/47/95/db/4795dba31d3c4e58d48c541fe91ee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7" y="1129166"/>
            <a:ext cx="70104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US" dirty="0" smtClean="0"/>
              <a:t>Basic picture of shoppers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29643" y="2027963"/>
            <a:ext cx="5337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We’re trying to marry on first date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Most are just shopping for rates now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[x</a:t>
            </a:r>
            <a:r>
              <a:rPr lang="en-US" dirty="0" smtClean="0">
                <a:solidFill>
                  <a:srgbClr val="000000"/>
                </a:solidFill>
              </a:rPr>
              <a:t>]%</a:t>
            </a:r>
            <a:r>
              <a:rPr lang="en-US" dirty="0" smtClean="0"/>
              <a:t> won’t give personal info to see rate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Less than </a:t>
            </a:r>
            <a:r>
              <a:rPr lang="en-US" dirty="0">
                <a:solidFill>
                  <a:srgbClr val="000000"/>
                </a:solidFill>
              </a:rPr>
              <a:t>[x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smtClean="0"/>
              <a:t>% of those who start proceed beyond rate</a:t>
            </a:r>
          </a:p>
          <a:p>
            <a:pPr>
              <a:lnSpc>
                <a:spcPct val="150000"/>
              </a:lnSpc>
            </a:pPr>
            <a:r>
              <a:rPr lang="en-US" dirty="0"/>
              <a:t>Funnel is sequence of unpleasant </a:t>
            </a:r>
            <a:r>
              <a:rPr lang="en-US" dirty="0" smtClean="0"/>
              <a:t>surprises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Resistance to giving bank info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682" y="95250"/>
            <a:ext cx="8858250" cy="477054"/>
          </a:xfrm>
          <a:prstGeom prst="rect">
            <a:avLst/>
          </a:prstGeom>
        </p:spPr>
        <p:txBody>
          <a:bodyPr vertOverflow="overflow" horzOverflow="overflow" wrap="square" lIns="91440" tIns="45720" rIns="91440" bIns="45720" numCol="1" rtlCol="0">
            <a:spAutoFit/>
          </a:bodyPr>
          <a:lstStyle/>
          <a:p>
            <a:pPr lvl="0" fontAlgn="base"/>
            <a:r>
              <a:rPr lang="en-US" sz="2500" b="1" dirty="0">
                <a:solidFill>
                  <a:srgbClr val="000000"/>
                </a:solidFill>
                <a:latin typeface="Calibri"/>
              </a:rPr>
              <a:t>Basic picture that </a:t>
            </a:r>
            <a:r>
              <a:rPr lang="en-US" sz="2500" b="1" dirty="0" smtClean="0">
                <a:solidFill>
                  <a:srgbClr val="000000"/>
                </a:solidFill>
                <a:latin typeface="Calibri"/>
              </a:rPr>
              <a:t>emerged from this funnel study</a:t>
            </a:r>
            <a:endParaRPr sz="25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5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42197B97-24D1-4B8C-8E63-4DBCD0B19C2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1911219" y="1539874"/>
            <a:ext cx="8324463" cy="379723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Step by step through funnel</a:t>
            </a:r>
          </a:p>
          <a:p>
            <a:pPr algn="ctr"/>
            <a:endParaRPr lang="en-US" sz="4800" dirty="0"/>
          </a:p>
          <a:p>
            <a:pPr algn="ctr"/>
            <a:r>
              <a:rPr lang="en-US" sz="2400" i="1" dirty="0" smtClean="0"/>
              <a:t>[only 1 shown here, for illustration]</a:t>
            </a:r>
          </a:p>
        </p:txBody>
      </p:sp>
    </p:spTree>
    <p:extLst>
      <p:ext uri="{BB962C8B-B14F-4D97-AF65-F5344CB8AC3E}">
        <p14:creationId xmlns:p14="http://schemas.microsoft.com/office/powerpoint/2010/main" val="37707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3204</TotalTime>
  <Words>1349</Words>
  <Application>Microsoft Office PowerPoint</Application>
  <PresentationFormat>Custom</PresentationFormat>
  <Paragraphs>260</Paragraphs>
  <Slides>24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Prosper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Boykin</dc:creator>
  <cp:lastModifiedBy>John</cp:lastModifiedBy>
  <cp:revision>170</cp:revision>
  <dcterms:created xsi:type="dcterms:W3CDTF">2016-02-29T17:53:18Z</dcterms:created>
  <dcterms:modified xsi:type="dcterms:W3CDTF">2016-05-11T05:26:57Z</dcterms:modified>
</cp:coreProperties>
</file>